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1" r:id="rId2"/>
    <p:sldId id="304" r:id="rId3"/>
    <p:sldId id="308" r:id="rId4"/>
    <p:sldId id="305" r:id="rId5"/>
    <p:sldId id="309" r:id="rId6"/>
    <p:sldId id="310" r:id="rId7"/>
    <p:sldId id="311" r:id="rId8"/>
    <p:sldId id="312" r:id="rId9"/>
    <p:sldId id="313" r:id="rId10"/>
    <p:sldId id="271" r:id="rId11"/>
  </p:sldIdLst>
  <p:sldSz cx="9144000" cy="6858000" type="screen4x3"/>
  <p:notesSz cx="67437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66"/>
    <a:srgbClr val="FF0099"/>
    <a:srgbClr val="333399"/>
    <a:srgbClr val="669999"/>
    <a:srgbClr val="6600CC"/>
    <a:srgbClr val="FF6699"/>
    <a:srgbClr val="000058"/>
    <a:srgbClr val="3E79A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04" autoAdjust="0"/>
    <p:restoredTop sz="94660"/>
  </p:normalViewPr>
  <p:slideViewPr>
    <p:cSldViewPr>
      <p:cViewPr>
        <p:scale>
          <a:sx n="110" d="100"/>
          <a:sy n="110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950" y="-120"/>
      </p:cViewPr>
      <p:guideLst>
        <p:guide orient="horz" pos="3120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69220D-4DCC-407A-A593-67E9F68E775A}" type="slidenum">
              <a:rPr lang="en-GB"/>
              <a:pPr/>
              <a:t>&lt;#&gt;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1145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66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233CB8C-862A-4A1B-93F2-81D1D365AE4F}" type="slidenum">
              <a:rPr lang="en-GB"/>
              <a:pPr/>
              <a:t>&lt;#&gt;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6055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pic>
        <p:nvPicPr>
          <p:cNvPr id="3" name="Picture 30" descr="PP3"/>
          <p:cNvPicPr>
            <a:picLocks noChangeAspect="1" noChangeArrowheads="1"/>
          </p:cNvPicPr>
          <p:nvPr userDrawn="1"/>
        </p:nvPicPr>
        <p:blipFill>
          <a:blip r:embed="rId2" cstate="email"/>
          <a:stretch>
            <a:fillRect/>
          </a:stretch>
        </p:blipFill>
        <p:spPr bwMode="auto">
          <a:xfrm>
            <a:off x="-36512" y="-27384"/>
            <a:ext cx="9180511" cy="689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573961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802491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4638"/>
            <a:ext cx="2057400" cy="5199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74638"/>
            <a:ext cx="6019800" cy="5199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6877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2" descr="PP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7815" name="Picture 7" descr="PP4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481" y="0"/>
            <a:ext cx="9139038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7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708275"/>
            <a:ext cx="8207375" cy="1031875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Speaker title/organisation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549275"/>
            <a:ext cx="8207375" cy="1470025"/>
          </a:xfr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Title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75853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385997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3860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84313"/>
            <a:ext cx="403860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6365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70641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23070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251643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74046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Picture 37" descr="PP2"/>
          <p:cNvPicPr>
            <a:picLocks noChangeAspect="1" noChangeArrowheads="1"/>
          </p:cNvPicPr>
          <p:nvPr userDrawn="1"/>
        </p:nvPicPr>
        <p:blipFill>
          <a:blip r:embed="rId14" cstate="email"/>
          <a:stretch>
            <a:fillRect/>
          </a:stretch>
        </p:blipFill>
        <p:spPr bwMode="auto">
          <a:xfrm>
            <a:off x="-34468" y="1"/>
            <a:ext cx="9176439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62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29600" cy="398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-900608" y="1412776"/>
            <a:ext cx="1094521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dirty="0" smtClean="0"/>
              <a:t>Capacity Building in Country Name</a:t>
            </a:r>
            <a:endParaRPr lang="ja-JP" altLang="ja-JP" sz="3600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1979712" y="4149080"/>
            <a:ext cx="518457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Presenters' Name and Title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ja-JP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40466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The Third UN-GGIM-AP Plenary Meeting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47864" y="2937138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Bali Indonesia</a:t>
            </a:r>
          </a:p>
          <a:p>
            <a:pPr algn="ctr"/>
            <a:r>
              <a:rPr kumimoji="1" lang="en-US" altLang="ja-JP" sz="2000" dirty="0" smtClean="0"/>
              <a:t>10 </a:t>
            </a:r>
            <a:r>
              <a:rPr kumimoji="1" lang="en-US" altLang="ja-JP" sz="2000" dirty="0" smtClean="0"/>
              <a:t>November 2014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684584" y="2060848"/>
            <a:ext cx="10513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/>
              <a:t>~Case Studies in NGIA~</a:t>
            </a:r>
            <a:endParaRPr lang="ja-JP" altLang="ja-JP" sz="2400" b="1" i="1" kern="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GB"/>
              <a:t>[Name]</a:t>
            </a:r>
          </a:p>
          <a:p>
            <a:pPr>
              <a:buFontTx/>
              <a:buNone/>
            </a:pPr>
            <a:r>
              <a:rPr lang="en-GB"/>
              <a:t>[email address]</a:t>
            </a:r>
          </a:p>
          <a:p>
            <a:pPr>
              <a:spcBef>
                <a:spcPct val="100000"/>
              </a:spcBef>
              <a:buFontTx/>
              <a:buNone/>
            </a:pPr>
            <a:r>
              <a:rPr lang="en-GB"/>
              <a:t>[Address]</a:t>
            </a:r>
          </a:p>
          <a:p>
            <a:pPr>
              <a:spcBef>
                <a:spcPct val="100000"/>
              </a:spcBef>
              <a:buFontTx/>
              <a:buNone/>
            </a:pPr>
            <a:r>
              <a:rPr lang="en-GB"/>
              <a:t>[Phone:]</a:t>
            </a:r>
          </a:p>
          <a:p>
            <a:pPr>
              <a:buFontTx/>
              <a:buNone/>
            </a:pPr>
            <a:endParaRPr lang="en-GB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74639"/>
            <a:ext cx="8229600" cy="70609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439102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sz="2000" dirty="0" smtClean="0"/>
              <a:t>Introduction</a:t>
            </a:r>
          </a:p>
          <a:p>
            <a:r>
              <a:rPr lang="en-US" altLang="ja-JP" sz="2000" dirty="0" smtClean="0"/>
              <a:t>Structures of NGIA Staff and Recruitment</a:t>
            </a:r>
          </a:p>
          <a:p>
            <a:r>
              <a:rPr lang="en-US" altLang="ja-JP" sz="2000" dirty="0" smtClean="0"/>
              <a:t>Recruitment Processes and Personnel Systems in NGIA </a:t>
            </a:r>
          </a:p>
          <a:p>
            <a:r>
              <a:rPr lang="en-US" altLang="ja-JP" sz="2000" dirty="0" smtClean="0"/>
              <a:t>Current Status of Career Opportunities of NGIA Staff</a:t>
            </a:r>
          </a:p>
          <a:p>
            <a:r>
              <a:rPr lang="en-US" altLang="ja-JP" sz="2000" dirty="0" smtClean="0"/>
              <a:t>Current Status of Training Programs in NGIA</a:t>
            </a:r>
          </a:p>
          <a:p>
            <a:r>
              <a:rPr lang="en-US" altLang="ja-JP" sz="2000" dirty="0" smtClean="0"/>
              <a:t>Required Areas of Capacity Building and Programs for Human Resource Development for Maintaining and Improving NGIA</a:t>
            </a:r>
          </a:p>
          <a:p>
            <a:r>
              <a:rPr lang="en-US" altLang="ja-JP" sz="2000" dirty="0" smtClean="0"/>
              <a:t>Challenges of NGIA on Capacity Building and Human Resource Development</a:t>
            </a:r>
          </a:p>
          <a:p>
            <a:endParaRPr lang="en-US" altLang="ja-JP" sz="2000" dirty="0" smtClean="0"/>
          </a:p>
          <a:p>
            <a:endParaRPr lang="ja-JP" altLang="ja-JP" sz="2000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Introduction </a:t>
            </a:r>
            <a:endParaRPr lang="ja-JP" altLang="ja-JP" sz="1800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151" cy="45369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sz="2000" dirty="0" smtClean="0"/>
              <a:t>Current Status of the National Expert Qualification System (including a legal framework) for Geospatial Information Management (including Surveying and Mapping)</a:t>
            </a:r>
          </a:p>
          <a:p>
            <a:r>
              <a:rPr lang="en-US" altLang="ja-JP" sz="2000" dirty="0" smtClean="0"/>
              <a:t>Current Status of Higher Education System for Geospatial Information Management (including Surveying and Mapping)</a:t>
            </a:r>
          </a:p>
          <a:p>
            <a:r>
              <a:rPr lang="en-US" altLang="ja-JP" sz="2000" dirty="0" smtClean="0"/>
              <a:t>Current Status of Private Companies that employ Qualified Geospatial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Information Professionals and their Influence on Securing Employees for NGIA</a:t>
            </a:r>
          </a:p>
          <a:p>
            <a:endParaRPr lang="en-US" altLang="ja-JP" sz="2000" dirty="0" smtClean="0"/>
          </a:p>
          <a:p>
            <a:endParaRPr lang="en-US" altLang="ja-JP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Structures of NGIA Staff and Recruitment</a:t>
            </a:r>
            <a:endParaRPr lang="en-US" altLang="ja-JP" sz="1800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12776"/>
            <a:ext cx="8229600" cy="460898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Current Status of NGIA Staff</a:t>
            </a:r>
          </a:p>
          <a:p>
            <a:pPr lvl="1"/>
            <a:r>
              <a:rPr lang="en-US" altLang="ja-JP" dirty="0" smtClean="0"/>
              <a:t>Temporal Trends in the Total Number of the NGIA Staff</a:t>
            </a:r>
          </a:p>
          <a:p>
            <a:pPr lvl="1"/>
            <a:r>
              <a:rPr lang="en-US" altLang="ja-JP" dirty="0" smtClean="0"/>
              <a:t>Ratio of Technical, Administrative, Management Staff</a:t>
            </a:r>
          </a:p>
          <a:p>
            <a:pPr lvl="1"/>
            <a:r>
              <a:rPr lang="en-US" altLang="ja-JP" dirty="0" smtClean="0"/>
              <a:t>Qualifications</a:t>
            </a:r>
          </a:p>
          <a:p>
            <a:r>
              <a:rPr lang="en-US" altLang="ja-JP" dirty="0" smtClean="0"/>
              <a:t>Required Skills and Experiences for NGIA Staff</a:t>
            </a:r>
          </a:p>
          <a:p>
            <a:endParaRPr lang="ja-JP" altLang="ja-JP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1066130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Recruitment Processes and Personnel Systems in NGIA </a:t>
            </a:r>
            <a:endParaRPr lang="en-US" altLang="ja-JP" sz="1800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0898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Relationship between Staff Recruitment Processes and Job Appointment Systems</a:t>
            </a:r>
          </a:p>
          <a:p>
            <a:r>
              <a:rPr lang="en-US" altLang="ja-JP" dirty="0" smtClean="0"/>
              <a:t>Staff Categories Considered at Time of Employment and their Influences on the Future Job Appointment/Promotion (If any).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sz="2700" dirty="0" smtClean="0"/>
              <a:t>Current Status of Career Opportunities of NGIA Staff</a:t>
            </a:r>
            <a:endParaRPr lang="en-US" altLang="ja-JP" sz="1800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39295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Career Progress Systems in the Organization</a:t>
            </a:r>
          </a:p>
          <a:p>
            <a:r>
              <a:rPr lang="en-US" altLang="ja-JP" dirty="0" smtClean="0"/>
              <a:t>Personnel Exchanges between Other Organizations and Study Abroad Programs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1066130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Current Status of Training Programs in NGIA</a:t>
            </a:r>
            <a:endParaRPr lang="ja-JP" altLang="ja-JP" sz="1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099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Existing Training Programs for NGIA Staff</a:t>
            </a:r>
          </a:p>
          <a:p>
            <a:pPr lvl="1"/>
            <a:r>
              <a:rPr lang="en-US" altLang="ja-JP" dirty="0" smtClean="0"/>
              <a:t>Programs</a:t>
            </a:r>
          </a:p>
          <a:p>
            <a:pPr lvl="1"/>
            <a:r>
              <a:rPr lang="en-US" altLang="ja-JP" dirty="0" smtClean="0"/>
              <a:t>Courses</a:t>
            </a:r>
          </a:p>
          <a:p>
            <a:pPr lvl="1"/>
            <a:r>
              <a:rPr lang="en-US" altLang="ja-JP" dirty="0" smtClean="0"/>
              <a:t>Facilities</a:t>
            </a:r>
          </a:p>
          <a:p>
            <a:pPr lvl="1"/>
            <a:r>
              <a:rPr lang="en-US" altLang="ja-JP" dirty="0" smtClean="0"/>
              <a:t>Average Participation in the Training Programs etc…</a:t>
            </a:r>
          </a:p>
          <a:p>
            <a:r>
              <a:rPr lang="en-US" altLang="ja-JP" dirty="0" smtClean="0"/>
              <a:t>Past Oversea Training/Capacity Building Programs that were found to be useful/beneficial for the staff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296144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sz="2400" dirty="0" smtClean="0"/>
              <a:t>Required Areas of Capacity Building and Programs for Human Resource Development for Maintaining and Improving NGIA</a:t>
            </a:r>
            <a:endParaRPr lang="en-US" altLang="ja-JP" sz="1600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8449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Capacity Building Areas Needed for Technical, Administrative, Management Experts</a:t>
            </a:r>
          </a:p>
          <a:p>
            <a:r>
              <a:rPr lang="en-US" altLang="ja-JP" dirty="0" smtClean="0"/>
              <a:t>Human Resource Development Programs Required for Achieving Long-Term Goals of NGIA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368152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Challenges of NGIA on Capacity Building and Human Resource Development</a:t>
            </a:r>
            <a:r>
              <a:rPr lang="ja-JP" altLang="ja-JP" sz="2400" dirty="0" smtClean="0"/>
              <a:t/>
            </a:r>
            <a:br>
              <a:rPr lang="ja-JP" altLang="ja-JP" sz="2400" dirty="0" smtClean="0"/>
            </a:br>
            <a:endParaRPr lang="ja-JP" altLang="ja-JP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743869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Please insert contents that should be covered</a:t>
            </a:r>
            <a:endParaRPr lang="ja-JP" altLang="ja-JP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GGIM powerpoint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UNGGIM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GGIM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GGIM power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8">
        <a:dk1>
          <a:srgbClr val="808080"/>
        </a:dk1>
        <a:lt1>
          <a:srgbClr val="FFFFFF"/>
        </a:lt1>
        <a:dk2>
          <a:srgbClr val="009999"/>
        </a:dk2>
        <a:lt2>
          <a:srgbClr val="FFFFFF"/>
        </a:lt2>
        <a:accent1>
          <a:srgbClr val="C0C0C0"/>
        </a:accent1>
        <a:accent2>
          <a:srgbClr val="0066FF"/>
        </a:accent2>
        <a:accent3>
          <a:srgbClr val="AACACA"/>
        </a:accent3>
        <a:accent4>
          <a:srgbClr val="DADADA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UNGGIM powerpoint</Template>
  <TotalTime>1261</TotalTime>
  <Words>346</Words>
  <Application>Microsoft Office PowerPoint</Application>
  <PresentationFormat>画面に合わせる (4:3)</PresentationFormat>
  <Paragraphs>58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UNGGIM powerpoint</vt:lpstr>
      <vt:lpstr>スライド 1</vt:lpstr>
      <vt:lpstr>Outline</vt:lpstr>
      <vt:lpstr>Introduction </vt:lpstr>
      <vt:lpstr>Structures of NGIA Staff and Recruitment</vt:lpstr>
      <vt:lpstr>Recruitment Processes and Personnel Systems in NGIA </vt:lpstr>
      <vt:lpstr>Current Status of Career Opportunities of NGIA Staff</vt:lpstr>
      <vt:lpstr>Current Status of Training Programs in NGIA</vt:lpstr>
      <vt:lpstr>Required Areas of Capacity Building and Programs for Human Resource Development for Maintaining and Improving NGIA</vt:lpstr>
      <vt:lpstr> Challenges of NGIA on Capacity Building and Human Resource Development </vt:lpstr>
      <vt:lpstr>Contact information</vt:lpstr>
    </vt:vector>
  </TitlesOfParts>
  <Company>Ordnance Survey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jsnell</dc:creator>
  <cp:lastModifiedBy>GSI</cp:lastModifiedBy>
  <cp:revision>411</cp:revision>
  <dcterms:created xsi:type="dcterms:W3CDTF">2012-08-29T13:24:35Z</dcterms:created>
  <dcterms:modified xsi:type="dcterms:W3CDTF">2014-07-25T05:53:39Z</dcterms:modified>
</cp:coreProperties>
</file>